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E48ABB10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0" r:id="rId5"/>
    <p:sldId id="256" r:id="rId6"/>
    <p:sldId id="258" r:id="rId7"/>
    <p:sldId id="326" r:id="rId8"/>
    <p:sldId id="300" r:id="rId9"/>
    <p:sldId id="262" r:id="rId10"/>
    <p:sldId id="320" r:id="rId11"/>
    <p:sldId id="321" r:id="rId12"/>
    <p:sldId id="260" r:id="rId13"/>
    <p:sldId id="323" r:id="rId14"/>
    <p:sldId id="282" r:id="rId15"/>
    <p:sldId id="322" r:id="rId16"/>
    <p:sldId id="305" r:id="rId17"/>
    <p:sldId id="296" r:id="rId18"/>
    <p:sldId id="314" r:id="rId19"/>
    <p:sldId id="313" r:id="rId20"/>
    <p:sldId id="303" r:id="rId21"/>
    <p:sldId id="278" r:id="rId22"/>
    <p:sldId id="344" r:id="rId23"/>
    <p:sldId id="345" r:id="rId24"/>
    <p:sldId id="281" r:id="rId25"/>
    <p:sldId id="288" r:id="rId26"/>
    <p:sldId id="297" r:id="rId27"/>
    <p:sldId id="284" r:id="rId28"/>
    <p:sldId id="299" r:id="rId29"/>
    <p:sldId id="286" r:id="rId30"/>
    <p:sldId id="336" r:id="rId31"/>
    <p:sldId id="274" r:id="rId32"/>
    <p:sldId id="346" r:id="rId33"/>
    <p:sldId id="347" r:id="rId34"/>
    <p:sldId id="337" r:id="rId35"/>
    <p:sldId id="343" r:id="rId36"/>
    <p:sldId id="348" r:id="rId37"/>
    <p:sldId id="335" r:id="rId38"/>
    <p:sldId id="338" r:id="rId39"/>
    <p:sldId id="340" r:id="rId40"/>
    <p:sldId id="334" r:id="rId41"/>
    <p:sldId id="325" r:id="rId42"/>
    <p:sldId id="351" r:id="rId4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4919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43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17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26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32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48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45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96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05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44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CCCD4-4D35-4532-B786-709AF4CD0616}" type="datetimeFigureOut">
              <a:rPr lang="nl-NL" smtClean="0"/>
              <a:t>27-1-2023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BC545-2884-486D-A193-555BFF084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0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vywD56rBm8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48ABB10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56CA-F2F8-68CA-9AC8-22DE9B5C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D32A6-351A-2E0E-C9D4-26AC8268A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US" sz="5400" dirty="0" err="1">
                <a:solidFill>
                  <a:srgbClr val="0070C0"/>
                </a:solidFill>
              </a:rPr>
              <a:t>Verbouwen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voor</a:t>
            </a:r>
            <a:r>
              <a:rPr lang="en-US" sz="5400" dirty="0">
                <a:solidFill>
                  <a:srgbClr val="0070C0"/>
                </a:solidFill>
              </a:rPr>
              <a:t> de Bouw</a:t>
            </a:r>
            <a:r>
              <a:rPr lang="en-US" sz="1200" dirty="0">
                <a:solidFill>
                  <a:srgbClr val="0070C0"/>
                </a:solidFill>
              </a:rPr>
              <a:t> </a:t>
            </a:r>
            <a:endParaRPr lang="en-US" sz="5400" b="1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US" sz="2000" dirty="0">
                <a:cs typeface="Calibri"/>
              </a:rPr>
              <a:t>     </a:t>
            </a:r>
            <a:br>
              <a:rPr lang="en-US" sz="5400" dirty="0"/>
            </a:b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b="1" dirty="0">
                <a:solidFill>
                  <a:srgbClr val="0070C0"/>
                </a:solidFill>
              </a:rPr>
              <a:t>Van </a:t>
            </a:r>
            <a:r>
              <a:rPr lang="en-US" sz="5400" b="1" dirty="0" err="1">
                <a:solidFill>
                  <a:srgbClr val="0070C0"/>
                </a:solidFill>
              </a:rPr>
              <a:t>veeteelt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naar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vezelteelt</a:t>
            </a:r>
            <a:endParaRPr lang="en-US" sz="5400" b="1" dirty="0">
              <a:solidFill>
                <a:srgbClr val="0070C0"/>
              </a:solidFill>
              <a:cs typeface="Calibri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E58922E-7A63-8EBE-19E5-32026DB2B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724" y="314636"/>
            <a:ext cx="5310554" cy="143203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37911C6-A70F-8FC6-DF65-A8D01DE4A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311" y="4509120"/>
            <a:ext cx="6338704" cy="275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7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45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982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Biodiversiteit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Zeer bloemrijk en goed voor de biodiversiteit (insecten, wild, vogels); </a:t>
            </a:r>
          </a:p>
          <a:p>
            <a:r>
              <a:rPr lang="nl-NL" dirty="0"/>
              <a:t>Legt zowel in bodem als het gewas koolstoffen vast i.c.m. Stikstof;</a:t>
            </a:r>
          </a:p>
          <a:p>
            <a:r>
              <a:rPr lang="nl-NL" dirty="0"/>
              <a:t>+/- 15-20 Kg Honing per Hectare;</a:t>
            </a:r>
          </a:p>
          <a:p>
            <a:r>
              <a:rPr lang="nl-NL" dirty="0"/>
              <a:t>Circulaire economie zonder restafval, benutting gehele plant.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293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36739" cy="76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554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           Eigenschappen Zonnekroon</a:t>
            </a:r>
            <a:br>
              <a:rPr lang="nl-NL" dirty="0"/>
            </a:br>
            <a:r>
              <a:rPr lang="nl-NL" dirty="0"/>
              <a:t>bodem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Silphie</a:t>
            </a:r>
            <a:r>
              <a:rPr lang="nl-NL" dirty="0"/>
              <a:t> is bestand tegen </a:t>
            </a:r>
          </a:p>
          <a:p>
            <a:pPr marL="0" indent="0">
              <a:buNone/>
            </a:pPr>
            <a:r>
              <a:rPr lang="nl-NL" dirty="0"/>
              <a:t>extreme weersomstandigheden. </a:t>
            </a:r>
          </a:p>
          <a:p>
            <a:pPr marL="0" indent="0">
              <a:buNone/>
            </a:pPr>
            <a:r>
              <a:rPr lang="nl-NL" dirty="0"/>
              <a:t>De diepe penwortel en het wijd </a:t>
            </a:r>
          </a:p>
          <a:p>
            <a:pPr marL="0" indent="0">
              <a:buNone/>
            </a:pPr>
            <a:r>
              <a:rPr lang="nl-NL" dirty="0"/>
              <a:t>vertakte wortelstel zorgt ervoor </a:t>
            </a:r>
          </a:p>
          <a:p>
            <a:pPr marL="0" indent="0">
              <a:buNone/>
            </a:pPr>
            <a:r>
              <a:rPr lang="nl-NL" dirty="0"/>
              <a:t>dat </a:t>
            </a:r>
            <a:r>
              <a:rPr lang="nl-NL" dirty="0" err="1"/>
              <a:t>Silphie</a:t>
            </a:r>
            <a:r>
              <a:rPr lang="nl-NL" dirty="0"/>
              <a:t> minder droogtegevoelig </a:t>
            </a:r>
          </a:p>
          <a:p>
            <a:pPr marL="0" indent="0">
              <a:buNone/>
            </a:pPr>
            <a:r>
              <a:rPr lang="nl-NL" dirty="0"/>
              <a:t>is dan bijvoorbeeld maïs. </a:t>
            </a:r>
          </a:p>
          <a:p>
            <a:pPr marL="0" indent="0">
              <a:buNone/>
            </a:pPr>
            <a:r>
              <a:rPr lang="nl-NL" dirty="0" err="1"/>
              <a:t>Silphie</a:t>
            </a:r>
            <a:r>
              <a:rPr lang="nl-NL" dirty="0"/>
              <a:t> beschikt het hele jaar over </a:t>
            </a:r>
          </a:p>
          <a:p>
            <a:pPr marL="0" indent="0">
              <a:buNone/>
            </a:pPr>
            <a:r>
              <a:rPr lang="nl-NL" dirty="0"/>
              <a:t>een 150 tot 200 cm diep fijn wortel-</a:t>
            </a:r>
          </a:p>
          <a:p>
            <a:pPr marL="0" indent="0">
              <a:buNone/>
            </a:pPr>
            <a:r>
              <a:rPr lang="nl-NL" dirty="0"/>
              <a:t>stelsel. </a:t>
            </a:r>
          </a:p>
          <a:p>
            <a:pPr marL="0" indent="0">
              <a:buNone/>
            </a:pPr>
            <a:r>
              <a:rPr lang="nl-NL" dirty="0"/>
              <a:t>Deze zorgt voor een verhoging van </a:t>
            </a:r>
          </a:p>
          <a:p>
            <a:pPr marL="0" indent="0">
              <a:buNone/>
            </a:pPr>
            <a:r>
              <a:rPr lang="nl-NL" dirty="0"/>
              <a:t>de Wateropname capaciteit, </a:t>
            </a:r>
          </a:p>
          <a:p>
            <a:pPr marL="0" indent="0">
              <a:buNone/>
            </a:pPr>
            <a:r>
              <a:rPr lang="nl-NL" dirty="0"/>
              <a:t>ook bij stortbuien.</a:t>
            </a:r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19238"/>
            <a:ext cx="3011487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58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Toepassingen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Veevoer</a:t>
            </a:r>
          </a:p>
          <a:p>
            <a:r>
              <a:rPr lang="nl-NL" dirty="0"/>
              <a:t>Strooisel vee-verblijven</a:t>
            </a:r>
          </a:p>
          <a:p>
            <a:r>
              <a:rPr lang="nl-NL" dirty="0"/>
              <a:t>Voedingsbodem voor champignonteelt</a:t>
            </a:r>
          </a:p>
          <a:p>
            <a:r>
              <a:rPr lang="nl-NL" dirty="0"/>
              <a:t>Groeibodem voor groene daken-</a:t>
            </a:r>
            <a:r>
              <a:rPr lang="nl-NL" dirty="0" err="1"/>
              <a:t>sedum</a:t>
            </a:r>
            <a:endParaRPr lang="nl-NL" dirty="0"/>
          </a:p>
          <a:p>
            <a:r>
              <a:rPr lang="nl-NL" dirty="0"/>
              <a:t>Vervangen van potgrond</a:t>
            </a:r>
          </a:p>
          <a:p>
            <a:r>
              <a:rPr lang="nl-NL" dirty="0"/>
              <a:t>Input voor bio-</a:t>
            </a:r>
            <a:r>
              <a:rPr lang="nl-NL" dirty="0" err="1"/>
              <a:t>vergisters</a:t>
            </a:r>
            <a:r>
              <a:rPr lang="nl-NL" dirty="0"/>
              <a:t> productie groen gas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09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          Papier- verpakking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dirty="0"/>
              <a:t>Hoog cellulose gehalte waardoor interessant als papier- en verpakkingsmateriaal</a:t>
            </a:r>
          </a:p>
          <a:p>
            <a:r>
              <a:rPr lang="nl-NL" dirty="0"/>
              <a:t>Voor hoogwaardiger gebruik worden via een chemievrij </a:t>
            </a:r>
            <a:r>
              <a:rPr lang="nl-NL" dirty="0" err="1"/>
              <a:t>biothermisch</a:t>
            </a:r>
            <a:r>
              <a:rPr lang="nl-NL" dirty="0"/>
              <a:t> proces de vezels gescheiden en verwerkt tot een nieuwe en duurzame grondstof.</a:t>
            </a:r>
          </a:p>
          <a:p>
            <a:r>
              <a:rPr lang="nl-NL" dirty="0"/>
              <a:t>Betere toepassing – nog steeds korte keten</a:t>
            </a:r>
          </a:p>
          <a:p>
            <a:r>
              <a:rPr lang="nl-NL" dirty="0">
                <a:hlinkClick r:id="rId2"/>
              </a:rPr>
              <a:t>https://youtu.be/vywD56rBm8g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648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48680"/>
            <a:ext cx="9132887" cy="581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946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10014620" cy="632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562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8229600" cy="275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280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797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           Zonnekroon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1" y="0"/>
            <a:ext cx="9413303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47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• Jan (links) en Robert Versluis zien kansen voor een nieuw gewas: silphie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"/>
            <a:ext cx="1026557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320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           Zonnekroon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625"/>
            <a:ext cx="74676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560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Biobased</a:t>
            </a:r>
            <a:r>
              <a:rPr lang="nl-NL" dirty="0"/>
              <a:t> bouwen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Binnen 10 jaar wil ons land er 1 miljoen betaalbare woningen bij hebben en minimaal 1,5 miljoen bestaande woningen verduurzamen. </a:t>
            </a:r>
          </a:p>
          <a:p>
            <a:r>
              <a:rPr lang="nl-NL" dirty="0"/>
              <a:t>Dat legt veel druk op de ambitie om de CO2-uitstoot te verminderen en op de beschikbaarheid van grondstoffen. “Blijven bouwen met conventionele grondstoffen, materialen die in de productie volop CO2 uitstoten, is geen optie meer”.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651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332656"/>
            <a:ext cx="10117318" cy="564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335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Biobased</a:t>
            </a:r>
            <a:r>
              <a:rPr lang="nl-NL" dirty="0"/>
              <a:t> bouwen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Vezels kunnen samen met houtbouw ingezet worden om </a:t>
            </a:r>
            <a:r>
              <a:rPr lang="nl-NL" dirty="0" err="1"/>
              <a:t>biobased</a:t>
            </a:r>
            <a:r>
              <a:rPr lang="nl-NL" dirty="0"/>
              <a:t> woningen te bouwen.</a:t>
            </a:r>
          </a:p>
          <a:p>
            <a:r>
              <a:rPr lang="nl-NL" dirty="0"/>
              <a:t>Vervangt traditionele bouwmaterialen die bij winning en verwerking C02 uitstoten.</a:t>
            </a:r>
          </a:p>
          <a:p>
            <a:r>
              <a:rPr lang="nl-NL" dirty="0"/>
              <a:t>Bouwen met vezels en hout legt Co2 vast, per saldo uitstoot positief.</a:t>
            </a:r>
          </a:p>
          <a:p>
            <a:r>
              <a:rPr lang="nl-NL" dirty="0"/>
              <a:t>Niet meer bouwen op de bouwplaats maar prefab in de fabriek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167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399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2656"/>
            <a:ext cx="9285799" cy="617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093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88640"/>
            <a:ext cx="986778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195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Kansen voor de boer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Ontwikkelen nieuw bedrijfs-verdienmodel voor de agrarische sector.</a:t>
            </a:r>
          </a:p>
          <a:p>
            <a:r>
              <a:rPr lang="nl-NL" dirty="0"/>
              <a:t>Geen uitkoop maar transitie naar leverancier van bouwmateriaal voor </a:t>
            </a:r>
            <a:r>
              <a:rPr lang="nl-NL" dirty="0" err="1"/>
              <a:t>biobased</a:t>
            </a:r>
            <a:r>
              <a:rPr lang="nl-NL" dirty="0"/>
              <a:t> woningbouw.</a:t>
            </a:r>
          </a:p>
          <a:p>
            <a:r>
              <a:rPr lang="nl-NL" dirty="0"/>
              <a:t>Verdienmodel: </a:t>
            </a:r>
          </a:p>
          <a:p>
            <a:pPr lvl="1"/>
            <a:r>
              <a:rPr lang="nl-NL" dirty="0"/>
              <a:t>vezelomzet, </a:t>
            </a:r>
          </a:p>
          <a:p>
            <a:pPr lvl="1"/>
            <a:r>
              <a:rPr lang="nl-NL" dirty="0"/>
              <a:t>CO2-verwaarding, </a:t>
            </a:r>
          </a:p>
          <a:p>
            <a:pPr lvl="1"/>
            <a:r>
              <a:rPr lang="nl-NL" dirty="0"/>
              <a:t>GLB-gelden – </a:t>
            </a:r>
            <a:r>
              <a:rPr lang="nl-NL" dirty="0" err="1"/>
              <a:t>eco</a:t>
            </a:r>
            <a:r>
              <a:rPr lang="nl-NL" dirty="0"/>
              <a:t>-regeling</a:t>
            </a:r>
          </a:p>
          <a:p>
            <a:r>
              <a:rPr lang="nl-NL" dirty="0"/>
              <a:t>Behoud financieel gezonde melkveehouderij</a:t>
            </a:r>
          </a:p>
          <a:p>
            <a:r>
              <a:rPr lang="nl-NL" dirty="0"/>
              <a:t>Minder uitkoop, behoud economische en sociale cohesie op het platteland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74"/>
            <a:ext cx="118903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373216"/>
            <a:ext cx="20383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961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Belemmeringen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Overheidsbeleid primair gericht op uitkoop en niet op agrarische transitie.</a:t>
            </a:r>
          </a:p>
          <a:p>
            <a:r>
              <a:rPr lang="nl-NL" dirty="0"/>
              <a:t>Bij functiewijziging bedrijf of ander gebruik gebouwen geen zekerheid over behoud bestaande vergunningen en productierechten.</a:t>
            </a:r>
          </a:p>
          <a:p>
            <a:r>
              <a:rPr lang="nl-NL" dirty="0"/>
              <a:t>Omschakeling vraagt van de boer een forse investering en drie jaar omzet en dus inkomensverlies.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1" y="116632"/>
            <a:ext cx="2342737" cy="129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984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Gewenst overheidsbeleid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Omschakel ondersteuning – omschakelfonds</a:t>
            </a:r>
          </a:p>
          <a:p>
            <a:pPr lvl="1"/>
            <a:r>
              <a:rPr lang="en-US" dirty="0" err="1"/>
              <a:t>Overbrugging</a:t>
            </a:r>
            <a:r>
              <a:rPr lang="en-US" dirty="0"/>
              <a:t> </a:t>
            </a:r>
            <a:r>
              <a:rPr lang="en-US" dirty="0" err="1"/>
              <a:t>eerste</a:t>
            </a:r>
            <a:r>
              <a:rPr lang="en-US" dirty="0"/>
              <a:t> 3 </a:t>
            </a:r>
            <a:r>
              <a:rPr lang="en-US" dirty="0" err="1"/>
              <a:t>jaar</a:t>
            </a:r>
            <a:endParaRPr lang="en-US" dirty="0"/>
          </a:p>
          <a:p>
            <a:pPr lvl="1"/>
            <a:r>
              <a:rPr lang="en-US" dirty="0" err="1"/>
              <a:t>Transitiefinanciering</a:t>
            </a:r>
            <a:r>
              <a:rPr lang="en-US" dirty="0"/>
              <a:t>, </a:t>
            </a:r>
            <a:r>
              <a:rPr lang="en-US" dirty="0" err="1"/>
              <a:t>beloon</a:t>
            </a:r>
            <a:r>
              <a:rPr lang="en-US" dirty="0"/>
              <a:t> </a:t>
            </a:r>
            <a:r>
              <a:rPr lang="en-US" dirty="0" err="1"/>
              <a:t>koplopers</a:t>
            </a:r>
            <a:endParaRPr lang="nl-NL" dirty="0"/>
          </a:p>
          <a:p>
            <a:r>
              <a:rPr lang="nl-NL" dirty="0"/>
              <a:t>Functie wijziging grond en gebouwen met behoud van melkveerechten</a:t>
            </a:r>
          </a:p>
          <a:p>
            <a:r>
              <a:rPr lang="nl-NL" dirty="0"/>
              <a:t>Garantieprijs vezelmarkt</a:t>
            </a:r>
          </a:p>
          <a:p>
            <a:r>
              <a:rPr lang="nl-NL" dirty="0"/>
              <a:t>Eén loket voor financierings-, investerings-, subsidie- en fiscale instrumenten</a:t>
            </a:r>
          </a:p>
          <a:p>
            <a:r>
              <a:rPr lang="nl-NL" dirty="0"/>
              <a:t>Ter beschikking stellen (opkoop)gronden voor vezelteelt</a:t>
            </a:r>
          </a:p>
          <a:p>
            <a:r>
              <a:rPr lang="nl-NL" dirty="0"/>
              <a:t>Level </a:t>
            </a:r>
            <a:r>
              <a:rPr lang="nl-NL" dirty="0" err="1"/>
              <a:t>playing</a:t>
            </a:r>
            <a:r>
              <a:rPr lang="nl-NL" dirty="0"/>
              <a:t> field. Inrekenen Co2 uitstoot traditioneel bouwmateriaal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3" y="260648"/>
            <a:ext cx="864865" cy="100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20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Voorstellen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/>
              <a:t>Melkveebedrijf VOF Versluis Meerkerk</a:t>
            </a:r>
          </a:p>
          <a:p>
            <a:r>
              <a:rPr lang="nl-NL" dirty="0" err="1"/>
              <a:t>Cily</a:t>
            </a:r>
            <a:r>
              <a:rPr lang="nl-NL" dirty="0"/>
              <a:t> en Jan Versluis</a:t>
            </a:r>
          </a:p>
          <a:p>
            <a:r>
              <a:rPr lang="nl-NL" dirty="0"/>
              <a:t>Robert, Stefan en Michelle</a:t>
            </a:r>
          </a:p>
          <a:p>
            <a:r>
              <a:rPr lang="nl-NL" dirty="0"/>
              <a:t>35 Ha grond, 65 melkkoeien</a:t>
            </a:r>
          </a:p>
          <a:p>
            <a:r>
              <a:rPr lang="nl-NL" dirty="0"/>
              <a:t>3</a:t>
            </a:r>
            <a:r>
              <a:rPr lang="nl-NL" baseline="30000" dirty="0"/>
              <a:t>e</a:t>
            </a:r>
            <a:r>
              <a:rPr lang="nl-NL" dirty="0"/>
              <a:t> generatie melkveehouder</a:t>
            </a:r>
          </a:p>
          <a:p>
            <a:r>
              <a:rPr lang="nl-NL" dirty="0"/>
              <a:t>Geen bedrijfsopvolging in de melkveehouderij wel alternatieve bedrijfsvorm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586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Toekomst voor de regio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Gezamenlijk opzetten nieuwe regionale keten met boeren, bouwers, woningcorporaties, architecten, Overheden, projectontwikkelaars, bouwmaterialen-fabrikanten.</a:t>
            </a:r>
          </a:p>
          <a:p>
            <a:r>
              <a:rPr lang="nl-NL" dirty="0"/>
              <a:t>Gewassen in een (nog te bouwen) fabriek opwerken tot halffabricaten voor de bouw.</a:t>
            </a:r>
          </a:p>
          <a:p>
            <a:r>
              <a:rPr lang="nl-NL" dirty="0"/>
              <a:t>Productie </a:t>
            </a:r>
            <a:r>
              <a:rPr lang="nl-NL" dirty="0" err="1"/>
              <a:t>biobased</a:t>
            </a:r>
            <a:r>
              <a:rPr lang="nl-NL" dirty="0"/>
              <a:t> bouwmodules waar zuinige en duurzame woningen worden gebouwd.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74"/>
            <a:ext cx="118903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774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Toekomst voor de regio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Regionale:</a:t>
            </a:r>
          </a:p>
          <a:p>
            <a:pPr lvl="1"/>
            <a:r>
              <a:rPr lang="nl-NL" dirty="0"/>
              <a:t>teelt van vezelgewassen</a:t>
            </a:r>
          </a:p>
          <a:p>
            <a:pPr lvl="1"/>
            <a:r>
              <a:rPr lang="nl-NL" dirty="0"/>
              <a:t>verwerking van gehakselde vezelgewassen</a:t>
            </a:r>
          </a:p>
          <a:p>
            <a:pPr lvl="1"/>
            <a:r>
              <a:rPr lang="nl-NL" dirty="0"/>
              <a:t>verwerking en toepassing gereed product.</a:t>
            </a:r>
          </a:p>
          <a:p>
            <a:r>
              <a:rPr lang="nl-NL" dirty="0"/>
              <a:t>Verwerking en opslag half-</a:t>
            </a:r>
            <a:r>
              <a:rPr lang="nl-NL" dirty="0" err="1"/>
              <a:t>fabrikaat</a:t>
            </a:r>
            <a:r>
              <a:rPr lang="nl-NL" dirty="0"/>
              <a:t> op de boerderij.</a:t>
            </a:r>
          </a:p>
          <a:p>
            <a:r>
              <a:rPr lang="nl-NL" dirty="0"/>
              <a:t>Eerlijk verdienmodel voor alle ketenpartijen. Boer niet in de rol van prijsnemer.</a:t>
            </a:r>
          </a:p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" y="26753"/>
            <a:ext cx="118903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706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Coöperatief model telers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/>
              <a:t>Productie en afzet opzetten vanuit een coöperatief model.</a:t>
            </a:r>
          </a:p>
          <a:p>
            <a:r>
              <a:rPr lang="nl-NL" dirty="0"/>
              <a:t>Coöperatie regelt:</a:t>
            </a:r>
          </a:p>
          <a:p>
            <a:pPr lvl="1"/>
            <a:r>
              <a:rPr lang="nl-NL" dirty="0"/>
              <a:t>Ledenaannamebeleid</a:t>
            </a:r>
          </a:p>
          <a:p>
            <a:pPr lvl="1"/>
            <a:r>
              <a:rPr lang="nl-NL" dirty="0"/>
              <a:t>Verwerking en afzet</a:t>
            </a:r>
          </a:p>
          <a:p>
            <a:pPr lvl="1"/>
            <a:r>
              <a:rPr lang="nl-NL" dirty="0"/>
              <a:t>Investeren in machines</a:t>
            </a:r>
          </a:p>
          <a:p>
            <a:pPr lvl="1"/>
            <a:r>
              <a:rPr lang="nl-NL" dirty="0"/>
              <a:t>Teeltbegeleiding</a:t>
            </a:r>
          </a:p>
          <a:p>
            <a:pPr lvl="1"/>
            <a:r>
              <a:rPr lang="nl-NL" dirty="0"/>
              <a:t>kwaliteitsborging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74"/>
            <a:ext cx="118903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501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Voor wie is teelt interessant</a:t>
            </a:r>
            <a:br>
              <a:rPr lang="nl-NL" dirty="0"/>
            </a:br>
            <a:r>
              <a:rPr lang="nl-NL" sz="1800" dirty="0"/>
              <a:t>(zelf vezelgewas telen of grond beschikbaar stellen)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Melkveehouders</a:t>
            </a:r>
          </a:p>
          <a:p>
            <a:r>
              <a:rPr lang="nl-NL" dirty="0"/>
              <a:t>Terrein beherende organisaties</a:t>
            </a:r>
          </a:p>
          <a:p>
            <a:r>
              <a:rPr lang="nl-NL" dirty="0"/>
              <a:t>Natuurorganisaties</a:t>
            </a:r>
          </a:p>
          <a:p>
            <a:r>
              <a:rPr lang="nl-NL" dirty="0"/>
              <a:t>Waterschappen</a:t>
            </a:r>
          </a:p>
          <a:p>
            <a:r>
              <a:rPr lang="nl-NL" dirty="0"/>
              <a:t>Overheden met grondpositie</a:t>
            </a:r>
          </a:p>
          <a:p>
            <a:r>
              <a:rPr lang="nl-NL" dirty="0"/>
              <a:t>Loonwerkers met grondbeheer</a:t>
            </a:r>
          </a:p>
          <a:p>
            <a:r>
              <a:rPr lang="nl-NL" dirty="0"/>
              <a:t>Grondverhuur bedrijven (ASR)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74"/>
            <a:ext cx="118903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166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               Bedrijfsontwikkeling </a:t>
            </a:r>
            <a:br>
              <a:rPr lang="nl-NL" dirty="0"/>
            </a:br>
            <a:r>
              <a:rPr lang="nl-NL" dirty="0"/>
              <a:t>    OF Versluis Meerkerk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nl-NL" dirty="0"/>
          </a:p>
          <a:p>
            <a:r>
              <a:rPr lang="nl-NL" dirty="0"/>
              <a:t>Aanleg proefvelden meerdere vezelgewassen. Vezelhennep, Miscanthus, </a:t>
            </a:r>
          </a:p>
          <a:p>
            <a:r>
              <a:rPr lang="nl-NL" dirty="0"/>
              <a:t>Bedrijf transformeren naar bezoekers/kenniscentrum</a:t>
            </a:r>
          </a:p>
          <a:p>
            <a:r>
              <a:rPr lang="nl-NL" dirty="0"/>
              <a:t>Faciliteren onderzoek en demonstraties in nieuwe teelten - vezelgewassen voor de </a:t>
            </a:r>
            <a:r>
              <a:rPr lang="nl-NL" dirty="0" err="1"/>
              <a:t>biobased</a:t>
            </a:r>
            <a:r>
              <a:rPr lang="nl-NL" dirty="0"/>
              <a:t> bouw.</a:t>
            </a:r>
          </a:p>
          <a:p>
            <a:r>
              <a:rPr lang="nl-NL" dirty="0"/>
              <a:t>Aansluiten bij actuele ontwikkelingen zoals de circulaire economie, bodembeheer, bodemdaling, waterberging, waterkwaliteit, biodiversiteit, landschapselementen, blauwgroene diensten en de </a:t>
            </a:r>
            <a:r>
              <a:rPr lang="nl-NL" dirty="0" err="1"/>
              <a:t>biobased</a:t>
            </a:r>
            <a:r>
              <a:rPr lang="nl-NL" dirty="0"/>
              <a:t> </a:t>
            </a:r>
            <a:r>
              <a:rPr lang="nl-NL" dirty="0" err="1"/>
              <a:t>economy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97406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571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Vezelteelt:</a:t>
            </a:r>
          </a:p>
          <a:p>
            <a:pPr lvl="1"/>
            <a:r>
              <a:rPr lang="nl-NL" dirty="0"/>
              <a:t>Als bouwmateriaal voor </a:t>
            </a:r>
            <a:r>
              <a:rPr lang="nl-NL" dirty="0" err="1"/>
              <a:t>biobased</a:t>
            </a:r>
            <a:r>
              <a:rPr lang="nl-NL" dirty="0"/>
              <a:t> bouwen – nieuw bedrijfsmodel voor de boeren</a:t>
            </a:r>
          </a:p>
          <a:p>
            <a:r>
              <a:rPr lang="nl-NL" dirty="0"/>
              <a:t>Waterkwaliteit:</a:t>
            </a:r>
          </a:p>
          <a:p>
            <a:pPr lvl="1"/>
            <a:r>
              <a:rPr lang="nl-NL" dirty="0"/>
              <a:t>Vezelgewassen zuiveren het water en houden door watervasthoudend wortelstelsel water in het gebied</a:t>
            </a:r>
          </a:p>
          <a:p>
            <a:r>
              <a:rPr lang="nl-NL" dirty="0"/>
              <a:t>Biodiversiteit:</a:t>
            </a:r>
          </a:p>
          <a:p>
            <a:pPr lvl="1"/>
            <a:r>
              <a:rPr lang="nl-NL" dirty="0"/>
              <a:t>Afwisselende vezelgewassen gecombineerd met wilgenstroken herstellen en versterken de biodiversiteit. </a:t>
            </a:r>
          </a:p>
          <a:p>
            <a:r>
              <a:rPr lang="nl-NL" dirty="0"/>
              <a:t>Bodemdaling</a:t>
            </a:r>
          </a:p>
          <a:p>
            <a:pPr lvl="1"/>
            <a:r>
              <a:rPr lang="nl-NL" dirty="0"/>
              <a:t>Blijvend vezelgewas in combinatie met diep- en breed wortelend wortelstelsel. Vertraging bodemdaling</a:t>
            </a:r>
          </a:p>
          <a:p>
            <a:endParaRPr lang="nl-NL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18903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008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nl-NL" dirty="0"/>
          </a:p>
          <a:p>
            <a:r>
              <a:rPr lang="nl-NL" dirty="0"/>
              <a:t>Bodemstructuur</a:t>
            </a:r>
          </a:p>
          <a:p>
            <a:pPr lvl="1"/>
            <a:r>
              <a:rPr lang="nl-NL" dirty="0"/>
              <a:t>Diep wortelende gewassen herstellen de bodemstructuur</a:t>
            </a:r>
          </a:p>
          <a:p>
            <a:r>
              <a:rPr lang="nl-NL" dirty="0"/>
              <a:t>CO2 vastlegging</a:t>
            </a:r>
          </a:p>
          <a:p>
            <a:pPr lvl="1"/>
            <a:r>
              <a:rPr lang="nl-NL" dirty="0"/>
              <a:t>Vezelgewassen leggen zowel in de bodem als het gewas een grote hoeveelheid Co2 vast</a:t>
            </a:r>
          </a:p>
          <a:p>
            <a:r>
              <a:rPr lang="nl-NL" dirty="0"/>
              <a:t>Wilgenteelt</a:t>
            </a:r>
          </a:p>
          <a:p>
            <a:pPr lvl="1"/>
            <a:r>
              <a:rPr lang="nl-NL" dirty="0"/>
              <a:t>Kan herintroductie van de wilg in combinatie met vezelgewassen een bijdrage leveren aan de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18903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536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err="1"/>
              <a:t>BuildingBalance</a:t>
            </a:r>
            <a:r>
              <a:rPr lang="nl-NL" dirty="0"/>
              <a:t> - Overheidsprogramma</a:t>
            </a:r>
          </a:p>
          <a:p>
            <a:r>
              <a:rPr lang="nl-NL" dirty="0"/>
              <a:t>Blauwzaam - Platform duurzaam ondernemen</a:t>
            </a:r>
          </a:p>
          <a:p>
            <a:r>
              <a:rPr lang="nl-NL" dirty="0" err="1"/>
              <a:t>Yuverta</a:t>
            </a:r>
            <a:r>
              <a:rPr lang="nl-NL" dirty="0"/>
              <a:t> - Vmbo</a:t>
            </a:r>
          </a:p>
          <a:p>
            <a:r>
              <a:rPr lang="nl-NL" dirty="0" err="1"/>
              <a:t>RaboBank</a:t>
            </a:r>
            <a:endParaRPr lang="nl-NL" dirty="0"/>
          </a:p>
          <a:p>
            <a:r>
              <a:rPr lang="nl-NL" dirty="0"/>
              <a:t>Het Groene Hart Werkt</a:t>
            </a:r>
          </a:p>
          <a:p>
            <a:r>
              <a:rPr lang="nl-NL" dirty="0" err="1"/>
              <a:t>BlueCity</a:t>
            </a:r>
            <a:r>
              <a:rPr lang="nl-NL" dirty="0"/>
              <a:t> - transitie naar circulaire economie</a:t>
            </a:r>
          </a:p>
          <a:p>
            <a:r>
              <a:rPr lang="nl-NL" dirty="0"/>
              <a:t>Dutch </a:t>
            </a:r>
            <a:r>
              <a:rPr lang="nl-NL" dirty="0" err="1"/>
              <a:t>Dairy</a:t>
            </a:r>
            <a:r>
              <a:rPr lang="nl-NL" dirty="0"/>
              <a:t> Challenge - innovatieprogramma</a:t>
            </a:r>
          </a:p>
          <a:p>
            <a:r>
              <a:rPr lang="nl-NL" dirty="0"/>
              <a:t>Zuivelfabriek De Graafstroom – Groene Cirkels</a:t>
            </a:r>
          </a:p>
          <a:p>
            <a:r>
              <a:rPr lang="en-US" dirty="0"/>
              <a:t>Gemeente </a:t>
            </a:r>
            <a:r>
              <a:rPr lang="en-US" dirty="0" err="1"/>
              <a:t>Vijfheerenlanden</a:t>
            </a:r>
            <a:endParaRPr lang="en-US" dirty="0"/>
          </a:p>
          <a:p>
            <a:r>
              <a:rPr lang="en-US" dirty="0" err="1"/>
              <a:t>Provincie</a:t>
            </a:r>
            <a:r>
              <a:rPr lang="en-US" dirty="0"/>
              <a:t> Utrecht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18903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087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  Boeren, de nieuwe grondstof en productleveranciers voor de Bouw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82" y="1412776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112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Ook</a:t>
            </a:r>
            <a:r>
              <a:rPr lang="en-US" b="1" dirty="0"/>
              <a:t> </a:t>
            </a:r>
            <a:r>
              <a:rPr lang="en-US" b="1" dirty="0" err="1"/>
              <a:t>mee</a:t>
            </a:r>
            <a:r>
              <a:rPr lang="en-US" b="1" dirty="0"/>
              <a:t> </a:t>
            </a:r>
            <a:r>
              <a:rPr lang="en-US" b="1" dirty="0" err="1"/>
              <a:t>bouwen</a:t>
            </a:r>
            <a:r>
              <a:rPr lang="en-US" b="1" dirty="0"/>
              <a:t> </a:t>
            </a:r>
            <a:r>
              <a:rPr lang="en-US" b="1" dirty="0" err="1"/>
              <a:t>aan</a:t>
            </a:r>
            <a:r>
              <a:rPr lang="en-US" b="1" dirty="0"/>
              <a:t> </a:t>
            </a:r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regionale</a:t>
            </a:r>
            <a:r>
              <a:rPr lang="en-US" b="1" dirty="0"/>
              <a:t> </a:t>
            </a:r>
            <a:r>
              <a:rPr lang="en-US" b="1" dirty="0" err="1"/>
              <a:t>keten</a:t>
            </a:r>
            <a:r>
              <a:rPr lang="en-US" b="1" dirty="0"/>
              <a:t> ?</a:t>
            </a:r>
          </a:p>
          <a:p>
            <a:r>
              <a:rPr lang="en-US" b="1" dirty="0"/>
              <a:t>0627341034</a:t>
            </a:r>
          </a:p>
          <a:p>
            <a:endParaRPr lang="en-US" b="1" dirty="0"/>
          </a:p>
          <a:p>
            <a:r>
              <a:rPr lang="en-US" b="1" dirty="0" err="1"/>
              <a:t>Vragen</a:t>
            </a:r>
            <a:endParaRPr lang="en-US" b="1" dirty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2217113" cy="338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91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Bedrijfsontwikkeling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1978 Melkveebedrijf overgenomen ouders</a:t>
            </a:r>
          </a:p>
          <a:p>
            <a:r>
              <a:rPr lang="nl-NL" dirty="0"/>
              <a:t>2005 </a:t>
            </a:r>
            <a:r>
              <a:rPr lang="nl-NL" dirty="0" err="1"/>
              <a:t>DeltaFeed</a:t>
            </a:r>
            <a:r>
              <a:rPr lang="nl-NL" dirty="0"/>
              <a:t> – inkoopcoöperatie</a:t>
            </a:r>
          </a:p>
          <a:p>
            <a:r>
              <a:rPr lang="nl-NL" dirty="0"/>
              <a:t>2007 DeltaMilk – Zuivelcoöperatie</a:t>
            </a:r>
          </a:p>
          <a:p>
            <a:r>
              <a:rPr lang="nl-NL" dirty="0"/>
              <a:t>2010 Overname Zuivelfabriek De Graafstroom Bleskensgraaf door DeltaMilk</a:t>
            </a:r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3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Bedrijfsontwikkeling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nl-NL" dirty="0"/>
          </a:p>
          <a:p>
            <a:r>
              <a:rPr lang="nl-NL" dirty="0"/>
              <a:t>2010 Maatschap met collega melkveehouder</a:t>
            </a:r>
          </a:p>
          <a:p>
            <a:r>
              <a:rPr lang="nl-NL" dirty="0"/>
              <a:t>2010-2022 Jongvee-opfokbedrijf</a:t>
            </a:r>
          </a:p>
          <a:p>
            <a:r>
              <a:rPr lang="nl-NL" dirty="0"/>
              <a:t>Voorjaar 2022 gestart met vezelteelt Zonnekroon</a:t>
            </a:r>
          </a:p>
          <a:p>
            <a:r>
              <a:rPr lang="nl-NL" dirty="0"/>
              <a:t>2023 aanleg proefveld meerdere verzelgewassen</a:t>
            </a:r>
          </a:p>
          <a:p>
            <a:r>
              <a:rPr lang="nl-NL" dirty="0"/>
              <a:t>2023 bedrijf ontwikkelen van melkveehouderij naar bezoekerslocatie/kenniscentrum vezelteelt</a:t>
            </a:r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2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07" y="3195611"/>
            <a:ext cx="1780186" cy="133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0"/>
            <a:ext cx="10880154" cy="690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13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       Zonnekroon- </a:t>
            </a:r>
            <a:r>
              <a:rPr lang="nl-NL" dirty="0" err="1"/>
              <a:t>Silphie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nl-NL" dirty="0"/>
          </a:p>
          <a:p>
            <a:r>
              <a:rPr lang="nl-NL" dirty="0" err="1"/>
              <a:t>Silphium</a:t>
            </a:r>
            <a:r>
              <a:rPr lang="nl-NL" dirty="0"/>
              <a:t> </a:t>
            </a:r>
            <a:r>
              <a:rPr lang="nl-NL" dirty="0" err="1"/>
              <a:t>Perfoliatum</a:t>
            </a:r>
            <a:r>
              <a:rPr lang="nl-NL" dirty="0"/>
              <a:t>. </a:t>
            </a:r>
          </a:p>
          <a:p>
            <a:r>
              <a:rPr lang="nl-NL" dirty="0"/>
              <a:t>Nederlandse naam: Zonnekroon of </a:t>
            </a:r>
            <a:r>
              <a:rPr lang="nl-NL" dirty="0" err="1"/>
              <a:t>Silphie</a:t>
            </a:r>
            <a:r>
              <a:rPr lang="nl-NL" dirty="0"/>
              <a:t> is van oorsprong Amerikaanse prairieplant, bloeit van juni tot oktober;</a:t>
            </a:r>
          </a:p>
          <a:p>
            <a:endParaRPr lang="nl-NL" dirty="0"/>
          </a:p>
          <a:p>
            <a:r>
              <a:rPr lang="nl-NL" dirty="0"/>
              <a:t>Zonnekroon is net als Miscanthus, Sorghum, hennep, vlas, lisdodde een vezelgewas.</a:t>
            </a:r>
          </a:p>
          <a:p>
            <a:endParaRPr lang="nl-NL" dirty="0"/>
          </a:p>
          <a:p>
            <a:r>
              <a:rPr lang="nl-NL" dirty="0"/>
              <a:t>Rond 1980 voor het eerst geteeld in Duitsland, inmiddels 10.000 ha, hoofdzakelijk biogasinstallaties.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655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9" y="-243408"/>
            <a:ext cx="9127352" cy="761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981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     Klimaatvriendelijk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Een 20-30 jarig blijvend gewas, geen jaarlijkse bodembewerking nodig</a:t>
            </a:r>
          </a:p>
          <a:p>
            <a:r>
              <a:rPr lang="nl-NL" dirty="0"/>
              <a:t>Diep wortelstelsel, 2 meter diep. </a:t>
            </a:r>
          </a:p>
          <a:p>
            <a:r>
              <a:rPr lang="nl-NL" dirty="0"/>
              <a:t>Watervastlegging en daardoor droogte resistent. </a:t>
            </a:r>
          </a:p>
          <a:p>
            <a:r>
              <a:rPr lang="nl-NL" dirty="0"/>
              <a:t>Groeit zonder kunstmest en chemie, </a:t>
            </a:r>
          </a:p>
          <a:p>
            <a:r>
              <a:rPr lang="nl-NL" dirty="0"/>
              <a:t>Bodemverbetering door humus opbouw;</a:t>
            </a:r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795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616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4B26904EE4DA458F3617B861282F41" ma:contentTypeVersion="18" ma:contentTypeDescription="Een nieuw document maken." ma:contentTypeScope="" ma:versionID="f08a564e98c828b31338aa72ee494ac4">
  <xsd:schema xmlns:xsd="http://www.w3.org/2001/XMLSchema" xmlns:xs="http://www.w3.org/2001/XMLSchema" xmlns:p="http://schemas.microsoft.com/office/2006/metadata/properties" xmlns:ns3="7d94edc3-702d-48b6-8189-8a1668ce7539" xmlns:ns4="75c9f57c-90e5-49e6-9dbb-89822d6d59b8" targetNamespace="http://schemas.microsoft.com/office/2006/metadata/properties" ma:root="true" ma:fieldsID="6766ce1546403ac48b5ca4a1ce8acc11" ns3:_="" ns4:_="">
    <xsd:import namespace="7d94edc3-702d-48b6-8189-8a1668ce7539"/>
    <xsd:import namespace="75c9f57c-90e5-49e6-9dbb-89822d6d59b8"/>
    <xsd:element name="properties">
      <xsd:complexType>
        <xsd:sequence>
          <xsd:element name="documentManagement">
            <xsd:complexType>
              <xsd:all>
                <xsd:element ref="ns3:CloudMigratorOriginId" minOccurs="0"/>
                <xsd:element ref="ns3:FileHash" minOccurs="0"/>
                <xsd:element ref="ns3:CloudMigratorVersion" minOccurs="0"/>
                <xsd:element ref="ns3:UniqueSourceRef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94edc3-702d-48b6-8189-8a1668ce7539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9f57c-90e5-49e6-9dbb-89822d6d59b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oudMigratorOriginId xmlns="7d94edc3-702d-48b6-8189-8a1668ce7539" xsi:nil="true"/>
    <UniqueSourceRef xmlns="7d94edc3-702d-48b6-8189-8a1668ce7539" xsi:nil="true"/>
    <FileHash xmlns="7d94edc3-702d-48b6-8189-8a1668ce7539" xsi:nil="true"/>
    <CloudMigratorVersion xmlns="7d94edc3-702d-48b6-8189-8a1668ce7539" xsi:nil="true"/>
  </documentManagement>
</p:properties>
</file>

<file path=customXml/itemProps1.xml><?xml version="1.0" encoding="utf-8"?>
<ds:datastoreItem xmlns:ds="http://schemas.openxmlformats.org/officeDocument/2006/customXml" ds:itemID="{F37C5481-A68D-4C13-948E-6E3C5D26B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94edc3-702d-48b6-8189-8a1668ce7539"/>
    <ds:schemaRef ds:uri="75c9f57c-90e5-49e6-9dbb-89822d6d59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669CB0-7755-4F0F-8DDB-8C781629DB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07F681-070F-4811-B31F-85B341C4B042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75c9f57c-90e5-49e6-9dbb-89822d6d59b8"/>
    <ds:schemaRef ds:uri="http://schemas.microsoft.com/office/infopath/2007/PartnerControls"/>
    <ds:schemaRef ds:uri="http://schemas.openxmlformats.org/package/2006/metadata/core-properties"/>
    <ds:schemaRef ds:uri="7d94edc3-702d-48b6-8189-8a1668ce753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3544</TotalTime>
  <Words>997</Words>
  <Application>Microsoft Office PowerPoint</Application>
  <PresentationFormat>Diavoorstelling (4:3)</PresentationFormat>
  <Paragraphs>186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2" baseType="lpstr">
      <vt:lpstr>Arial</vt:lpstr>
      <vt:lpstr>Calibri</vt:lpstr>
      <vt:lpstr>Kantoorthema</vt:lpstr>
      <vt:lpstr>PowerPoint-presentatie</vt:lpstr>
      <vt:lpstr>PowerPoint-presentatie</vt:lpstr>
      <vt:lpstr>Voorstellen</vt:lpstr>
      <vt:lpstr>Bedrijfsontwikkeling</vt:lpstr>
      <vt:lpstr>Bedrijfsontwikkeling </vt:lpstr>
      <vt:lpstr>PowerPoint-presentatie</vt:lpstr>
      <vt:lpstr>       Zonnekroon- Silphie </vt:lpstr>
      <vt:lpstr>PowerPoint-presentatie</vt:lpstr>
      <vt:lpstr>      Klimaatvriendelijk</vt:lpstr>
      <vt:lpstr>PowerPoint-presentatie</vt:lpstr>
      <vt:lpstr>Biodiversiteit</vt:lpstr>
      <vt:lpstr>PowerPoint-presentatie</vt:lpstr>
      <vt:lpstr>           Eigenschappen Zonnekroon bodem</vt:lpstr>
      <vt:lpstr>Toepassingen</vt:lpstr>
      <vt:lpstr>           Papier- verpakking</vt:lpstr>
      <vt:lpstr>PowerPoint-presentatie</vt:lpstr>
      <vt:lpstr>PowerPoint-presentatie</vt:lpstr>
      <vt:lpstr>PowerPoint-presentatie</vt:lpstr>
      <vt:lpstr>            Zonnekroon </vt:lpstr>
      <vt:lpstr>            Zonnekroon </vt:lpstr>
      <vt:lpstr>Biobased bouwen</vt:lpstr>
      <vt:lpstr>PowerPoint-presentatie</vt:lpstr>
      <vt:lpstr>Biobased bouwen</vt:lpstr>
      <vt:lpstr>PowerPoint-presentatie</vt:lpstr>
      <vt:lpstr>PowerPoint-presentatie</vt:lpstr>
      <vt:lpstr>PowerPoint-presentatie</vt:lpstr>
      <vt:lpstr>Kansen voor de boer</vt:lpstr>
      <vt:lpstr>      Belemmeringen</vt:lpstr>
      <vt:lpstr>     Gewenst overheidsbeleid</vt:lpstr>
      <vt:lpstr>Toekomst voor de regio</vt:lpstr>
      <vt:lpstr>Toekomst voor de regio</vt:lpstr>
      <vt:lpstr>Coöperatief model telers</vt:lpstr>
      <vt:lpstr>Voor wie is teelt interessant (zelf vezelgewas telen of grond beschikbaar stellen)</vt:lpstr>
      <vt:lpstr>               Bedrijfsontwikkeling      OF Versluis Meerkerk</vt:lpstr>
      <vt:lpstr>Thema’s</vt:lpstr>
      <vt:lpstr>Thema’s</vt:lpstr>
      <vt:lpstr>Samenwerking</vt:lpstr>
      <vt:lpstr>  Boeren, de nieuwe grondstof en productleveranciers voor de Bouw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Hijlke Wijnja</cp:lastModifiedBy>
  <cp:revision>167</cp:revision>
  <dcterms:created xsi:type="dcterms:W3CDTF">2022-10-15T12:39:44Z</dcterms:created>
  <dcterms:modified xsi:type="dcterms:W3CDTF">2023-01-27T08:28:20Z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0x010100C34B26904EE4DA458F3617B861282F41</vt:lpwstr>
  </property>
</Properties>
</file>